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57" r:id="rId3"/>
    <p:sldId id="356" r:id="rId4"/>
    <p:sldId id="355" r:id="rId5"/>
    <p:sldId id="351" r:id="rId6"/>
    <p:sldId id="358" r:id="rId7"/>
    <p:sldId id="350" r:id="rId8"/>
    <p:sldId id="352" r:id="rId9"/>
    <p:sldId id="353" r:id="rId10"/>
    <p:sldId id="354" r:id="rId11"/>
    <p:sldId id="34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DE2F"/>
    <a:srgbClr val="FCCE06"/>
    <a:srgbClr val="3FB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E9A52-1B87-0647-B9A5-062B93425D8E}" type="datetimeFigureOut">
              <a:rPr lang="en-US" smtClean="0"/>
              <a:t>5/12/17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7DECF-9885-CF47-A9DE-399905DD6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640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Opening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DECF-9885-CF47-A9DE-399905DD6D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33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r>
              <a:rPr lang="en-US" baseline="0" dirty="0" smtClean="0"/>
              <a:t> Page – Duplicate and use as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DECF-9885-CF47-A9DE-399905DD6D9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31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r>
              <a:rPr lang="en-US" baseline="0" dirty="0" smtClean="0"/>
              <a:t> Page – Duplicate and use as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DECF-9885-CF47-A9DE-399905DD6D9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60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r>
              <a:rPr lang="en-US" baseline="0" dirty="0" smtClean="0"/>
              <a:t> Page – Duplicate and use as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DECF-9885-CF47-A9DE-399905DD6D9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6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r>
              <a:rPr lang="en-US" baseline="0" dirty="0" smtClean="0"/>
              <a:t> Page – Duplicate and use as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DECF-9885-CF47-A9DE-399905DD6D9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0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r>
              <a:rPr lang="en-US" baseline="0" dirty="0" smtClean="0"/>
              <a:t> Page – Duplicate and use as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DECF-9885-CF47-A9DE-399905DD6D9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200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r>
              <a:rPr lang="en-US" baseline="0" dirty="0" smtClean="0"/>
              <a:t> Page – Duplicate and use as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DECF-9885-CF47-A9DE-399905DD6D9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03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r>
              <a:rPr lang="en-US" baseline="0" dirty="0" smtClean="0"/>
              <a:t> Page – Duplicate and use as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DECF-9885-CF47-A9DE-399905DD6D9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751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r>
              <a:rPr lang="en-US" baseline="0" dirty="0" smtClean="0"/>
              <a:t> Page – Duplicate and use as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DECF-9885-CF47-A9DE-399905DD6D9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r>
              <a:rPr lang="en-US" baseline="0" dirty="0" smtClean="0"/>
              <a:t> Page – Duplicate and use as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DECF-9885-CF47-A9DE-399905DD6D9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94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r>
              <a:rPr lang="en-US" baseline="0" dirty="0" smtClean="0"/>
              <a:t> Page – Duplicate and use as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7DECF-9885-CF47-A9DE-399905DD6D9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53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0289-5624-4645-AF2E-668A8284F770}" type="datetimeFigureOut">
              <a:rPr lang="en-US" smtClean="0"/>
              <a:t>5/12/17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E654-CFAB-6246-8C94-02AE028BE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9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0289-5624-4645-AF2E-668A8284F770}" type="datetimeFigureOut">
              <a:rPr lang="en-US" smtClean="0"/>
              <a:t>5/12/17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E654-CFAB-6246-8C94-02AE028BE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8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0289-5624-4645-AF2E-668A8284F770}" type="datetimeFigureOut">
              <a:rPr lang="en-US" smtClean="0"/>
              <a:t>5/12/17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E654-CFAB-6246-8C94-02AE028BE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8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0289-5624-4645-AF2E-668A8284F770}" type="datetimeFigureOut">
              <a:rPr lang="en-US" smtClean="0"/>
              <a:t>5/12/17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E654-CFAB-6246-8C94-02AE028BE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44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0289-5624-4645-AF2E-668A8284F770}" type="datetimeFigureOut">
              <a:rPr lang="en-US" smtClean="0"/>
              <a:t>5/12/17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E654-CFAB-6246-8C94-02AE028BE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5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0289-5624-4645-AF2E-668A8284F770}" type="datetimeFigureOut">
              <a:rPr lang="en-US" smtClean="0"/>
              <a:t>5/12/17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E654-CFAB-6246-8C94-02AE028BE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78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0289-5624-4645-AF2E-668A8284F770}" type="datetimeFigureOut">
              <a:rPr lang="en-US" smtClean="0"/>
              <a:t>5/12/17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E654-CFAB-6246-8C94-02AE028BE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6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0289-5624-4645-AF2E-668A8284F770}" type="datetimeFigureOut">
              <a:rPr lang="en-US" smtClean="0"/>
              <a:t>5/12/17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E654-CFAB-6246-8C94-02AE028BE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1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0289-5624-4645-AF2E-668A8284F770}" type="datetimeFigureOut">
              <a:rPr lang="en-US" smtClean="0"/>
              <a:t>5/12/17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E654-CFAB-6246-8C94-02AE028BE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3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0289-5624-4645-AF2E-668A8284F770}" type="datetimeFigureOut">
              <a:rPr lang="en-US" smtClean="0"/>
              <a:t>5/12/17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E654-CFAB-6246-8C94-02AE028BE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7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0289-5624-4645-AF2E-668A8284F770}" type="datetimeFigureOut">
              <a:rPr lang="en-US" smtClean="0"/>
              <a:t>5/12/17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E654-CFAB-6246-8C94-02AE028BE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4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E0289-5624-4645-AF2E-668A8284F770}" type="datetimeFigureOut">
              <a:rPr lang="en-US" smtClean="0"/>
              <a:t>5/12/17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DE654-CFAB-6246-8C94-02AE028BE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82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1000" t="-10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278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94"/>
    </mc:Choice>
    <mc:Fallback>
      <p:transition spd="slow" advTm="489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000" t="-10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0508"/>
          <a:stretch/>
        </p:blipFill>
        <p:spPr>
          <a:xfrm>
            <a:off x="1578917" y="1037382"/>
            <a:ext cx="6248400" cy="27492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  <a:softEdge rad="12700"/>
          </a:effectLst>
        </p:spPr>
      </p:pic>
      <p:sp>
        <p:nvSpPr>
          <p:cNvPr id="4" name="Rectangle 3"/>
          <p:cNvSpPr/>
          <p:nvPr/>
        </p:nvSpPr>
        <p:spPr>
          <a:xfrm>
            <a:off x="0" y="557514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Success Center is located on 3rd floor of Davis Hall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Monday – Friday 8am - 4:30pm</a:t>
            </a:r>
          </a:p>
        </p:txBody>
      </p:sp>
    </p:spTree>
    <p:extLst>
      <p:ext uri="{BB962C8B-B14F-4D97-AF65-F5344CB8AC3E}">
        <p14:creationId xmlns:p14="http://schemas.microsoft.com/office/powerpoint/2010/main" val="143059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92"/>
    </mc:Choice>
    <mc:Fallback>
      <p:transition spd="slow" advTm="1439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000" t="-10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48"/>
          <p:cNvSpPr txBox="1"/>
          <p:nvPr/>
        </p:nvSpPr>
        <p:spPr>
          <a:xfrm>
            <a:off x="419928" y="1130158"/>
            <a:ext cx="8576804" cy="50646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7013" marR="0" lvl="0" indent="-227013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Arial"/>
              <a:buChar char="•"/>
            </a:pPr>
            <a:endParaRPr lang="en-US" sz="2000" b="1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7013" marR="0" lvl="0" indent="-227013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Arial"/>
              <a:buChar char="•"/>
            </a:pPr>
            <a:endParaRPr lang="en-US"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7013" marR="0" lvl="0" indent="-227013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Arial"/>
              <a:buChar char="•"/>
            </a:pPr>
            <a:r>
              <a:rPr lang="en-US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Thursday</a:t>
            </a:r>
            <a:r>
              <a:rPr lang="en-US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August </a:t>
            </a:r>
            <a:r>
              <a:rPr lang="en-US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17–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Residence Halls open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8:00 am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</a:pPr>
            <a:r>
              <a:rPr lang="en-US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(You do not have to arrive on this day!)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</a:pPr>
            <a:endParaRPr lang="en-US" sz="240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7013" marR="0" lvl="0" indent="-227013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Arial"/>
              <a:buChar char="•"/>
            </a:pPr>
            <a:r>
              <a:rPr lang="en-US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Friday – Sunday Aug. </a:t>
            </a:r>
            <a:r>
              <a:rPr lang="en-US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18, 19, 20</a:t>
            </a:r>
            <a:endParaRPr lang="en-US"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</a:pPr>
            <a:r>
              <a:rPr lang="en-US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Drop and Add in the Ft. Sackville Rooms, Beckes Student Union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</a:pPr>
            <a:endParaRPr lang="en-US"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7013" marR="0" lvl="0" indent="-227013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Arial"/>
              <a:buChar char="•"/>
            </a:pPr>
            <a:r>
              <a:rPr lang="en-US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Monday, August </a:t>
            </a:r>
            <a:r>
              <a:rPr lang="en-US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21-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Classes Begin!!!</a:t>
            </a:r>
            <a:r>
              <a:rPr lang="en-US" sz="2400" i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1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</a:t>
            </a:r>
            <a:endParaRPr lang="en-US" sz="2400" i="1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7013" lvl="4" indent="-227013">
              <a:spcBef>
                <a:spcPts val="1200"/>
              </a:spcBef>
              <a:buClr>
                <a:srgbClr val="FFCC00"/>
              </a:buClr>
              <a:buSzPct val="100000"/>
              <a:buFont typeface="Arial"/>
              <a:buChar char="•"/>
            </a:pPr>
            <a:r>
              <a:rPr lang="en-US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students and Academic Advisors can access Degree Works.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Utilize this tool every time you meet with your academic advisor to schedule your classes. This will ensure you are on track to</a:t>
            </a:r>
            <a:br>
              <a:rPr lang="en-US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fulfill your graduation requirements. 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89"/>
          <p:cNvSpPr/>
          <p:nvPr/>
        </p:nvSpPr>
        <p:spPr>
          <a:xfrm>
            <a:off x="2428547" y="3621805"/>
            <a:ext cx="601186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Parent &amp; Family Session</a:t>
            </a:r>
            <a:r>
              <a:rPr lang="en-US" sz="24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" name="Shape 247"/>
          <p:cNvSpPr txBox="1">
            <a:spLocks/>
          </p:cNvSpPr>
          <p:nvPr/>
        </p:nvSpPr>
        <p:spPr>
          <a:xfrm>
            <a:off x="342900" y="85680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ct val="25000"/>
            </a:pPr>
            <a:r>
              <a:rPr lang="en-US" sz="4800" dirty="0" smtClean="0">
                <a:solidFill>
                  <a:srgbClr val="FCCE06"/>
                </a:solidFill>
                <a:latin typeface="Arial"/>
                <a:ea typeface="Arial"/>
                <a:cs typeface="Arial"/>
                <a:sym typeface="Arial"/>
              </a:rPr>
              <a:t>Start of School</a:t>
            </a:r>
            <a:r>
              <a:rPr lang="en-US" sz="6000" dirty="0" smtClean="0">
                <a:solidFill>
                  <a:srgbClr val="FCCE0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6000" dirty="0">
              <a:solidFill>
                <a:srgbClr val="FCCE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250"/>
          <p:cNvSpPr txBox="1"/>
          <p:nvPr/>
        </p:nvSpPr>
        <p:spPr>
          <a:xfrm>
            <a:off x="2629204" y="6116199"/>
            <a:ext cx="6199228" cy="9771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</a:pPr>
            <a:r>
              <a:rPr lang="en-US" sz="3200" b="1" i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Watch for the Back to School Letter</a:t>
            </a:r>
            <a:endParaRPr lang="en-US" sz="3200" b="1" i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Explosion 2 10"/>
          <p:cNvSpPr/>
          <p:nvPr/>
        </p:nvSpPr>
        <p:spPr>
          <a:xfrm rot="2401359">
            <a:off x="6526754" y="21403"/>
            <a:ext cx="3033695" cy="2352134"/>
          </a:xfrm>
          <a:prstGeom prst="irregularSeal2">
            <a:avLst/>
          </a:prstGeom>
          <a:solidFill>
            <a:srgbClr val="FCCE06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687773">
            <a:off x="6665101" y="582646"/>
            <a:ext cx="245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Know Your</a:t>
            </a:r>
          </a:p>
          <a:p>
            <a:pPr algn="ctr"/>
            <a:r>
              <a:rPr lang="en-US" sz="3200" b="1" dirty="0" smtClean="0"/>
              <a:t>Advisor!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4659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33"/>
    </mc:Choice>
    <mc:Fallback>
      <p:transition spd="slow" advTm="21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000" t="-10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081"/>
            <a:ext cx="5557574" cy="664812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Arial"/>
                <a:cs typeface="Arial"/>
              </a:rPr>
              <a:t>Before We Get Started...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828" y="1206284"/>
            <a:ext cx="8494396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u="none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</a:t>
            </a:r>
            <a:r>
              <a:rPr lang="en-US" sz="3600" u="none" dirty="0" smtClean="0">
                <a:solidFill>
                  <a:srgbClr val="FCCE0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</a:t>
            </a:r>
            <a:r>
              <a:rPr lang="en-US" sz="5400" b="1" u="none" dirty="0" smtClean="0">
                <a:solidFill>
                  <a:srgbClr val="FCCE0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Welcome to </a:t>
            </a:r>
            <a:r>
              <a:rPr lang="en-US" sz="5400" b="1" u="none" dirty="0" smtClean="0">
                <a:solidFill>
                  <a:srgbClr val="FCCE0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Campus</a:t>
            </a:r>
            <a:endParaRPr lang="en-US" sz="3600" dirty="0">
              <a:solidFill>
                <a:srgbClr val="0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3572" y="4896680"/>
            <a:ext cx="5804960" cy="156966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 Campus map</a:t>
            </a:r>
          </a:p>
          <a:p>
            <a:r>
              <a:rPr lang="en-US" sz="3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sz="3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 included in your materials</a:t>
            </a:r>
          </a:p>
          <a:p>
            <a:r>
              <a:rPr lang="en-US" sz="3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r>
              <a:rPr lang="en-US" sz="3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nd available online</a:t>
            </a:r>
            <a:r>
              <a:rPr lang="en-US" sz="3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3502">
            <a:off x="2934403" y="2303819"/>
            <a:ext cx="5853508" cy="3251949"/>
          </a:xfrm>
          <a:prstGeom prst="rect">
            <a:avLst/>
          </a:prstGeom>
          <a:solidFill>
            <a:srgbClr val="00B0F0"/>
          </a:solidFill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2355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70"/>
    </mc:Choice>
    <mc:Fallback>
      <p:transition spd="slow" advTm="1277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000" t="-10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081"/>
            <a:ext cx="5557574" cy="66481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Arial"/>
                <a:cs typeface="Arial"/>
              </a:rPr>
              <a:t>Before We Get Started...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81865">
            <a:off x="181888" y="1843516"/>
            <a:ext cx="2890205" cy="214287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extBox 3"/>
          <p:cNvSpPr txBox="1"/>
          <p:nvPr/>
        </p:nvSpPr>
        <p:spPr>
          <a:xfrm>
            <a:off x="2635490" y="1328676"/>
            <a:ext cx="63246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none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Vincennes is a tobacco-free campus except for designated tobacco use areas.</a:t>
            </a:r>
          </a:p>
          <a:p>
            <a:pPr algn="ctr"/>
            <a:endParaRPr lang="en-US" sz="3600" u="none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ctr"/>
            <a:r>
              <a:rPr lang="en-US" sz="3600" u="none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The IT Lead, a student club on campus developed a free app called “Know Your Zones”</a:t>
            </a:r>
          </a:p>
          <a:p>
            <a:pPr algn="ctr"/>
            <a:r>
              <a:rPr lang="en-US" sz="3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as a guide to designated areas.</a:t>
            </a:r>
            <a:endParaRPr lang="en-US" sz="3600" u="none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1921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67"/>
    </mc:Choice>
    <mc:Fallback>
      <p:transition spd="slow" advTm="1076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000" t="-10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081"/>
            <a:ext cx="5557574" cy="66481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Arial"/>
                <a:cs typeface="Arial"/>
              </a:rPr>
              <a:t>Before We Get Started...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828" y="1206284"/>
            <a:ext cx="8494396" cy="507831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u="none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</a:t>
            </a:r>
            <a:r>
              <a:rPr lang="en-US" sz="3600" u="none" dirty="0" smtClean="0">
                <a:solidFill>
                  <a:srgbClr val="FCCE0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VanGo provides a set Walmart</a:t>
            </a:r>
            <a:endParaRPr lang="en-US" sz="3600" dirty="0">
              <a:solidFill>
                <a:srgbClr val="FCCE0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r>
              <a:rPr lang="en-US" sz="3600" dirty="0" smtClean="0">
                <a:solidFill>
                  <a:srgbClr val="FCCE0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  r</a:t>
            </a:r>
            <a:r>
              <a:rPr lang="en-US" sz="3600" u="none" dirty="0" smtClean="0">
                <a:solidFill>
                  <a:srgbClr val="FCCE0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un schedule for VU students:</a:t>
            </a:r>
          </a:p>
          <a:p>
            <a:pPr algn="ctr"/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sz="3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Tuesdays &amp; Fridays each semester</a:t>
            </a:r>
          </a:p>
          <a:p>
            <a:pPr algn="ctr"/>
            <a:r>
              <a:rPr lang="en-US" sz="3600" dirty="0" smtClean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Pick Up Locations: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endParaRPr lang="en-US" sz="3600" dirty="0">
              <a:solidFill>
                <a:schemeClr val="bg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ctr"/>
            <a:r>
              <a:rPr lang="en-US" sz="3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Next to Harrison Hall on Indianapolis Ave. &amp;</a:t>
            </a:r>
          </a:p>
          <a:p>
            <a:pPr algn="ctr"/>
            <a:r>
              <a:rPr lang="en-US" sz="3600" u="none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On First St. between Godare and </a:t>
            </a:r>
            <a:r>
              <a:rPr lang="en-US" sz="3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Vigo Halls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Pick Up Times:</a:t>
            </a:r>
          </a:p>
          <a:p>
            <a:pPr algn="ctr"/>
            <a:r>
              <a:rPr lang="en-US" sz="3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1:30pm &amp; approx. 2:30pm.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</a:t>
            </a:r>
            <a:endParaRPr lang="en-US" sz="3600" u="none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428" y="549423"/>
            <a:ext cx="1905000" cy="1905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8971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69"/>
    </mc:Choice>
    <mc:Fallback>
      <p:transition spd="slow" advTm="2056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000" t="-10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13081"/>
            <a:ext cx="5557574" cy="66481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Arial"/>
                <a:cs typeface="Arial"/>
              </a:rPr>
              <a:t>Before We Get Started...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828" y="1206284"/>
            <a:ext cx="8494396" cy="507831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u="none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</a:t>
            </a:r>
            <a:r>
              <a:rPr lang="en-US" sz="3600" u="none" dirty="0" smtClean="0">
                <a:solidFill>
                  <a:srgbClr val="FCCE0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To schedule a VanGo trip:</a:t>
            </a:r>
          </a:p>
          <a:p>
            <a:pPr algn="ctr"/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Monday</a:t>
            </a:r>
            <a:r>
              <a:rPr lang="en-US" sz="3600" dirty="0">
                <a:solidFill>
                  <a:srgbClr val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-Fridays </a:t>
            </a:r>
          </a:p>
          <a:p>
            <a:pPr algn="ctr"/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Between </a:t>
            </a:r>
            <a:r>
              <a:rPr lang="en-US" sz="36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7:00am 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&amp; </a:t>
            </a:r>
            <a:r>
              <a:rPr lang="en-US" sz="36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4:30pm </a:t>
            </a:r>
          </a:p>
          <a:p>
            <a:pPr algn="ctr"/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Vincennes Locations Only</a:t>
            </a:r>
          </a:p>
          <a:p>
            <a:pPr algn="ctr"/>
            <a:r>
              <a:rPr lang="en-US" sz="3600" dirty="0" smtClean="0">
                <a:solidFill>
                  <a:srgbClr val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Cost: $1.00</a:t>
            </a:r>
          </a:p>
          <a:p>
            <a:pPr algn="ctr"/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Call </a:t>
            </a:r>
            <a:r>
              <a:rPr lang="en-US" sz="36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886-3381 </a:t>
            </a:r>
            <a:r>
              <a:rPr lang="en-US" sz="3600" u="sng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one day </a:t>
            </a:r>
            <a:r>
              <a:rPr lang="en-US" sz="36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 advance to 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book </a:t>
            </a:r>
          </a:p>
          <a:p>
            <a:pPr algn="ctr"/>
            <a:endParaRPr lang="en-US" sz="36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Must </a:t>
            </a:r>
            <a:r>
              <a:rPr lang="en-US" sz="3600" dirty="0">
                <a:solidFill>
                  <a:srgbClr val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have a valid 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VU student ID </a:t>
            </a:r>
            <a:r>
              <a:rPr lang="en-US" sz="3600" dirty="0">
                <a:solidFill>
                  <a:srgbClr val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to ride.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428" y="549423"/>
            <a:ext cx="1905000" cy="1905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85577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93"/>
    </mc:Choice>
    <mc:Fallback>
      <p:transition spd="slow" advTm="1299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000" t="-10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021" y="1175462"/>
            <a:ext cx="849439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u="none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</a:t>
            </a:r>
            <a:r>
              <a:rPr lang="en-US" sz="3600" b="1" u="none" smtClean="0">
                <a:solidFill>
                  <a:srgbClr val="FCCE0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</a:t>
            </a:r>
            <a:r>
              <a:rPr lang="en-US" sz="3600" b="1" smtClean="0">
                <a:solidFill>
                  <a:srgbClr val="FCCE0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ADVISING LOCATION CHANGES</a:t>
            </a:r>
            <a:endParaRPr lang="en-US" sz="3600" b="1" u="none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021" y="2192604"/>
            <a:ext cx="8494396" cy="286232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u="none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</a:t>
            </a:r>
            <a:r>
              <a:rPr lang="en-US" sz="3600" u="none" dirty="0" smtClean="0">
                <a:solidFill>
                  <a:srgbClr val="FCCE0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</a:t>
            </a:r>
            <a:endParaRPr lang="en-US" sz="36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Physical Therapy Assistant Majors</a:t>
            </a:r>
          </a:p>
          <a:p>
            <a:pPr algn="ctr"/>
            <a:r>
              <a:rPr lang="en-US" sz="3600" dirty="0" smtClean="0">
                <a:solidFill>
                  <a:srgbClr val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Health Sciences Bldg. Room</a:t>
            </a:r>
          </a:p>
          <a:p>
            <a:pPr algn="ctr"/>
            <a:endParaRPr lang="en-US" sz="3600" dirty="0">
              <a:solidFill>
                <a:srgbClr val="0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n-US" sz="3600" dirty="0">
              <a:solidFill>
                <a:srgbClr val="0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0380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37"/>
    </mc:Choice>
    <mc:Fallback>
      <p:transition spd="slow" advTm="1673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000" t="-10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248"/>
          <p:cNvSpPr txBox="1"/>
          <p:nvPr/>
        </p:nvSpPr>
        <p:spPr>
          <a:xfrm>
            <a:off x="265818" y="1202076"/>
            <a:ext cx="8576804" cy="50646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7013" marR="0" lvl="0" indent="-227013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Arial"/>
              <a:buChar char="•"/>
            </a:pPr>
            <a:endParaRPr lang="en-US" sz="2000" b="1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</a:pP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8090" y="4186718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en-US" sz="3200" dirty="0">
              <a:solidFill>
                <a:schemeClr val="bg1"/>
              </a:solidFill>
              <a:latin typeface="Constantia" pitchFamily="18" charset="0"/>
            </a:endParaRPr>
          </a:p>
          <a:p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2208090" y="4186718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en-US" sz="3200" dirty="0">
              <a:solidFill>
                <a:schemeClr val="bg1"/>
              </a:solidFill>
              <a:latin typeface="Constantia" pitchFamily="18" charset="0"/>
            </a:endParaRPr>
          </a:p>
          <a:p>
            <a:endParaRPr lang="en-US" sz="32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67202" y="1293795"/>
            <a:ext cx="8491813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kern="0" dirty="0">
                <a:solidFill>
                  <a:srgbClr val="FFCC00"/>
                </a:solidFill>
                <a:latin typeface="+mj-lt"/>
                <a:ea typeface="+mj-ea"/>
                <a:cs typeface="Arial" panose="020B0604020202020204" pitchFamily="34" charset="0"/>
              </a:rPr>
              <a:t>STUDENT FINANCIAL SERVICES HELP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1319" y="3351197"/>
            <a:ext cx="6096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 Financial Services representatives available to help!</a:t>
            </a:r>
          </a:p>
          <a:p>
            <a:endParaRPr lang="en-US" sz="28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WHERE: Welsh Administration Bldg.</a:t>
            </a:r>
          </a:p>
          <a:p>
            <a:endParaRPr lang="en-US" sz="28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WHEN: 12:30 PM – 4:00 PM TODAY!</a:t>
            </a:r>
          </a:p>
          <a:p>
            <a:endParaRPr lang="en-US" sz="28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http://www.rapt.org.uk/sites/default/files/16/help-and-support-sign-pos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84" r="-3195" b="-45128"/>
          <a:stretch/>
        </p:blipFill>
        <p:spPr bwMode="auto">
          <a:xfrm>
            <a:off x="6068215" y="2891318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24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88"/>
    </mc:Choice>
    <mc:Fallback>
      <p:transition spd="slow" advTm="9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000" t="-10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dexod911ae29193d6681b2b3ff0000b603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50" y="2133650"/>
            <a:ext cx="7481735" cy="2513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527" y="2279629"/>
            <a:ext cx="7145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Meal Plans and Dining Options Provided By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9091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13"/>
    </mc:Choice>
    <mc:Fallback>
      <p:transition spd="slow" advTm="1191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000" t="-10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4792893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en-US" sz="3200" dirty="0">
              <a:solidFill>
                <a:prstClr val="white"/>
              </a:solidFill>
              <a:latin typeface="Constantia" pitchFamily="18" charset="0"/>
            </a:endParaRPr>
          </a:p>
          <a:p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3" name="Picture 2" descr="Clark Hall  '08 011_2_3_4_tonemapp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03452">
            <a:off x="5157937" y="3825603"/>
            <a:ext cx="3210704" cy="2148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hape 107"/>
          <p:cNvSpPr txBox="1">
            <a:spLocks/>
          </p:cNvSpPr>
          <p:nvPr/>
        </p:nvSpPr>
        <p:spPr>
          <a:xfrm>
            <a:off x="1193445" y="2040425"/>
            <a:ext cx="7010400" cy="1143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  <a:buSzPct val="25000"/>
            </a:pP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Housing and </a:t>
            </a:r>
          </a:p>
          <a:p>
            <a:pPr>
              <a:lnSpc>
                <a:spcPct val="80000"/>
              </a:lnSpc>
              <a:spcBef>
                <a:spcPts val="0"/>
              </a:spcBef>
              <a:buSzPct val="25000"/>
            </a:pP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Residential Life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943" y="363904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0800">
              <a:buClr>
                <a:srgbClr val="FFCC00"/>
              </a:buClr>
              <a:buSzPct val="100000"/>
            </a:pP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Office located in</a:t>
            </a:r>
          </a:p>
          <a:p>
            <a:pPr marL="50800">
              <a:buClr>
                <a:srgbClr val="FFCC00"/>
              </a:buClr>
              <a:buSzPct val="100000"/>
            </a:pP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Clark Hall, Room 101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7873" y="5442628"/>
            <a:ext cx="63752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70000"/>
              </a:lnSpc>
              <a:spcBef>
                <a:spcPts val="720"/>
              </a:spcBef>
              <a:buClr>
                <a:srgbClr val="FFCC00"/>
              </a:buClr>
              <a:buSzPct val="25000"/>
            </a:pPr>
            <a:r>
              <a:rPr lang="en-US" sz="4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812.888.4225</a:t>
            </a:r>
          </a:p>
          <a:p>
            <a:pPr lvl="1">
              <a:lnSpc>
                <a:spcPct val="70000"/>
              </a:lnSpc>
              <a:spcBef>
                <a:spcPts val="720"/>
              </a:spcBef>
              <a:buClr>
                <a:srgbClr val="FFCC00"/>
              </a:buClr>
              <a:buSzPct val="25000"/>
            </a:pPr>
            <a:r>
              <a:rPr lang="en-US" sz="4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housing@vinu.edu</a:t>
            </a:r>
            <a:endParaRPr lang="en-US" sz="400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6494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49"/>
    </mc:Choice>
    <mc:Fallback>
      <p:transition spd="slow" advTm="14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5261</TotalTime>
  <Words>452</Words>
  <Application>Microsoft Macintosh PowerPoint</Application>
  <PresentationFormat>On-screen Show (4:3)</PresentationFormat>
  <Paragraphs>86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Constantia</vt:lpstr>
      <vt:lpstr>Wingdings</vt:lpstr>
      <vt:lpstr>Arial</vt:lpstr>
      <vt:lpstr>Office Theme</vt:lpstr>
      <vt:lpstr>PowerPoint Presentation</vt:lpstr>
      <vt:lpstr>Before We Get Started...</vt:lpstr>
      <vt:lpstr>Before We Get Started...</vt:lpstr>
      <vt:lpstr>Before We Get Started...</vt:lpstr>
      <vt:lpstr>Before We Get Started...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 Deetz</dc:creator>
  <cp:lastModifiedBy>Microsoft Office User</cp:lastModifiedBy>
  <cp:revision>124</cp:revision>
  <dcterms:created xsi:type="dcterms:W3CDTF">2016-05-09T11:52:16Z</dcterms:created>
  <dcterms:modified xsi:type="dcterms:W3CDTF">2017-05-12T10:21:56Z</dcterms:modified>
</cp:coreProperties>
</file>